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Roboto 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Light-bold.fntdata"/><Relationship Id="rId25" Type="http://schemas.openxmlformats.org/officeDocument/2006/relationships/font" Target="fonts/RobotoLight-regular.fntdata"/><Relationship Id="rId28" Type="http://schemas.openxmlformats.org/officeDocument/2006/relationships/font" Target="fonts/RobotoLight-boldItalic.fntdata"/><Relationship Id="rId27" Type="http://schemas.openxmlformats.org/officeDocument/2006/relationships/font" Target="fonts/Roboto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19c310b5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19c310b5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19c310b5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19c310b5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06c16559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06c16559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1a428c1a4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1a428c1a4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19c310b5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19c310b5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0f3041ab1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0f3041ab1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97cc125c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97cc125c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19c310b5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19c310b5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97e4c254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97e4c254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19c310b5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19c310b5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1a428c1a4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1a428c1a4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1a428c1a4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1a428c1a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1a428c1a4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1a428c1a4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1a428c1a4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1a428c1a4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Relationship Id="rId4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67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A0"/>
                </a:solidFill>
                <a:latin typeface="Roboto Light"/>
                <a:ea typeface="Roboto Light"/>
                <a:cs typeface="Roboto Light"/>
                <a:sym typeface="Roboto Light"/>
              </a:rPr>
              <a:t>PROVENANCE FOR INTERNET ART:</a:t>
            </a:r>
            <a:br>
              <a:rPr lang="en" sz="3000">
                <a:solidFill>
                  <a:srgbClr val="00FFA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rgbClr val="00FFA0"/>
                </a:solidFill>
                <a:latin typeface="Roboto Light"/>
                <a:ea typeface="Roboto Light"/>
                <a:cs typeface="Roboto Light"/>
                <a:sym typeface="Roboto Light"/>
              </a:rPr>
              <a:t>USING THE W3C PROV DATA MODEL</a:t>
            </a:r>
            <a:endParaRPr sz="3000">
              <a:solidFill>
                <a:srgbClr val="00FFA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663650"/>
            <a:ext cx="85206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iPRES, AMSTERDAM, 19.09.2019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146000" y="4153550"/>
            <a:ext cx="68520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LOZANA ROSSENOVA,  DR KARIN DE WILD,  DRAGAN ESPENSCHIED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/>
        </p:nvSpPr>
        <p:spPr>
          <a:xfrm>
            <a:off x="162225" y="93075"/>
            <a:ext cx="89124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WHAT IS WIKIBASE?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29" name="Google Shape;129;p22"/>
          <p:cNvCxnSpPr/>
          <p:nvPr/>
        </p:nvCxnSpPr>
        <p:spPr>
          <a:xfrm>
            <a:off x="2567400" y="702175"/>
            <a:ext cx="4134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22"/>
          <p:cNvCxnSpPr/>
          <p:nvPr/>
        </p:nvCxnSpPr>
        <p:spPr>
          <a:xfrm>
            <a:off x="4561788" y="1187950"/>
            <a:ext cx="20400" cy="306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1700" y="1864450"/>
            <a:ext cx="1942700" cy="1373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wikibase logo"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4852" y="1836800"/>
            <a:ext cx="1987967" cy="13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1678500" y="4532350"/>
            <a:ext cx="5787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Open Source Linked Data Management System</a:t>
            </a:r>
            <a:endParaRPr i="1"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1536300" y="3448525"/>
            <a:ext cx="18381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PUBLIC</a:t>
            </a:r>
            <a:endParaRPr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5769600" y="3448525"/>
            <a:ext cx="18381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PRIVATE</a:t>
            </a:r>
            <a:endParaRPr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00" y="211675"/>
            <a:ext cx="8778647" cy="50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498600" y="93075"/>
            <a:ext cx="8146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MAPPING CONCEPTS &amp; PROPERTIES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42" name="Google Shape;142;p23"/>
          <p:cNvCxnSpPr/>
          <p:nvPr/>
        </p:nvCxnSpPr>
        <p:spPr>
          <a:xfrm>
            <a:off x="805300" y="702175"/>
            <a:ext cx="754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3"/>
          <p:cNvSpPr txBox="1"/>
          <p:nvPr/>
        </p:nvSpPr>
        <p:spPr>
          <a:xfrm>
            <a:off x="805300" y="4648200"/>
            <a:ext cx="3903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PROV-DM application for the ArtBase case study</a:t>
            </a:r>
            <a:endParaRPr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5466600" y="4648200"/>
            <a:ext cx="36774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PROV implementation into Wikibase</a:t>
            </a:r>
            <a:endParaRPr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 rotWithShape="1">
          <a:blip r:embed="rId3">
            <a:alphaModFix/>
          </a:blip>
          <a:srcRect b="0" l="9" r="19" t="0"/>
          <a:stretch/>
        </p:blipFill>
        <p:spPr>
          <a:xfrm>
            <a:off x="162100" y="211675"/>
            <a:ext cx="8778650" cy="50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498600" y="93075"/>
            <a:ext cx="8146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MAPPING CONCEPTS &amp; PROPERTIES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51" name="Google Shape;151;p24"/>
          <p:cNvCxnSpPr/>
          <p:nvPr/>
        </p:nvCxnSpPr>
        <p:spPr>
          <a:xfrm>
            <a:off x="805300" y="702175"/>
            <a:ext cx="754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24"/>
          <p:cNvSpPr txBox="1"/>
          <p:nvPr/>
        </p:nvSpPr>
        <p:spPr>
          <a:xfrm>
            <a:off x="805300" y="4648200"/>
            <a:ext cx="3903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PROV-DM application for the ArtBase case study</a:t>
            </a:r>
            <a:endParaRPr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5466600" y="4648200"/>
            <a:ext cx="36774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PROV implementation into Wikibase</a:t>
            </a:r>
            <a:endParaRPr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498600" y="93075"/>
            <a:ext cx="8146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MAPPING CONCEPTS &amp; PROPERTIES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59" name="Google Shape;159;p25"/>
          <p:cNvCxnSpPr/>
          <p:nvPr/>
        </p:nvCxnSpPr>
        <p:spPr>
          <a:xfrm>
            <a:off x="805300" y="702175"/>
            <a:ext cx="754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0" name="Google Shape;16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100" y="211675"/>
            <a:ext cx="8778647" cy="50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805300" y="4648200"/>
            <a:ext cx="3903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PROV-DM application for the ArtBase case study</a:t>
            </a:r>
            <a:endParaRPr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5466600" y="4648200"/>
            <a:ext cx="36774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PROV implementation into Wikibase</a:t>
            </a:r>
            <a:endParaRPr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/>
        </p:nvSpPr>
        <p:spPr>
          <a:xfrm>
            <a:off x="498600" y="93075"/>
            <a:ext cx="8146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FFA0"/>
                </a:solidFill>
                <a:latin typeface="Roboto Light"/>
                <a:ea typeface="Roboto Light"/>
                <a:cs typeface="Roboto Light"/>
                <a:sym typeface="Roboto Light"/>
              </a:rPr>
              <a:t>NEXT STEPS</a:t>
            </a:r>
            <a:endParaRPr sz="3600">
              <a:solidFill>
                <a:srgbClr val="00FFA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68" name="Google Shape;168;p26"/>
          <p:cNvCxnSpPr/>
          <p:nvPr/>
        </p:nvCxnSpPr>
        <p:spPr>
          <a:xfrm>
            <a:off x="3290450" y="708775"/>
            <a:ext cx="2597700" cy="0"/>
          </a:xfrm>
          <a:prstGeom prst="straightConnector1">
            <a:avLst/>
          </a:prstGeom>
          <a:noFill/>
          <a:ln cap="flat" cmpd="sng" w="9525">
            <a:solidFill>
              <a:srgbClr val="00FF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6"/>
          <p:cNvSpPr txBox="1"/>
          <p:nvPr/>
        </p:nvSpPr>
        <p:spPr>
          <a:xfrm>
            <a:off x="453525" y="2047550"/>
            <a:ext cx="84546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➔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Further testing with different artworks.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➔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Collaboration with the Wikimedia Foundation and Wikimedia community.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➔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Better integration of PROV-DM into Wikidata RDF expressions.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/>
        </p:nvSpPr>
        <p:spPr>
          <a:xfrm>
            <a:off x="1648050" y="2191650"/>
            <a:ext cx="5745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Thank you! Any questions?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653" y="4414976"/>
            <a:ext cx="4262701" cy="5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98600" y="93075"/>
            <a:ext cx="8146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WHAT IS INTERNET ART?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2" name="Google Shape;62;p14"/>
          <p:cNvCxnSpPr/>
          <p:nvPr/>
        </p:nvCxnSpPr>
        <p:spPr>
          <a:xfrm>
            <a:off x="1983150" y="702175"/>
            <a:ext cx="5196000" cy="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14"/>
          <p:cNvSpPr txBox="1"/>
          <p:nvPr/>
        </p:nvSpPr>
        <p:spPr>
          <a:xfrm>
            <a:off x="703475" y="4751875"/>
            <a:ext cx="76500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Jan Robert Leegte, “untitled[scrollbars]” (1997-2000)</a:t>
            </a:r>
            <a:endParaRPr sz="9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175" y="1061299"/>
            <a:ext cx="4315466" cy="31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75" y="1061300"/>
            <a:ext cx="4207700" cy="31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498600" y="93075"/>
            <a:ext cx="8146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WHAT IS PROV?</a:t>
            </a:r>
            <a:endParaRPr sz="3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1" name="Google Shape;71;p15"/>
          <p:cNvCxnSpPr/>
          <p:nvPr/>
        </p:nvCxnSpPr>
        <p:spPr>
          <a:xfrm>
            <a:off x="2954525" y="702175"/>
            <a:ext cx="3273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200" y="917050"/>
            <a:ext cx="4973607" cy="402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498600" y="93075"/>
            <a:ext cx="8146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WHY PROV FOR INTERNET ART?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8" name="Google Shape;78;p16"/>
          <p:cNvCxnSpPr/>
          <p:nvPr/>
        </p:nvCxnSpPr>
        <p:spPr>
          <a:xfrm>
            <a:off x="1255550" y="702175"/>
            <a:ext cx="6591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6"/>
          <p:cNvSpPr txBox="1"/>
          <p:nvPr/>
        </p:nvSpPr>
        <p:spPr>
          <a:xfrm>
            <a:off x="54525" y="3631375"/>
            <a:ext cx="30201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http://www.leegte.org/works/online/composition_blue/index.htm</a:t>
            </a:r>
            <a:endParaRPr sz="900"/>
          </a:p>
        </p:txBody>
      </p:sp>
      <p:sp>
        <p:nvSpPr>
          <p:cNvPr id="80" name="Google Shape;80;p16"/>
          <p:cNvSpPr txBox="1"/>
          <p:nvPr/>
        </p:nvSpPr>
        <p:spPr>
          <a:xfrm>
            <a:off x="3706050" y="3631375"/>
            <a:ext cx="19968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http://scrollbarcomposition.com/</a:t>
            </a: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900"/>
          </a:p>
        </p:txBody>
      </p:sp>
      <p:sp>
        <p:nvSpPr>
          <p:cNvPr id="81" name="Google Shape;81;p16"/>
          <p:cNvSpPr txBox="1"/>
          <p:nvPr/>
        </p:nvSpPr>
        <p:spPr>
          <a:xfrm>
            <a:off x="6106025" y="3631375"/>
            <a:ext cx="28932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http://webenact.rhizome.org/untitled-scrollbars/20150713163150/http://www.leegte.org/works/online/composition_blue/index.htm</a:t>
            </a: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25" y="1435121"/>
            <a:ext cx="2855271" cy="2137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0743" y="1445005"/>
            <a:ext cx="2908895" cy="2137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8174" y="1435000"/>
            <a:ext cx="2908901" cy="215797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-5487" y="4660575"/>
            <a:ext cx="31401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Safari 3.2.3 via oldweb.today</a:t>
            </a:r>
            <a:endParaRPr sz="900"/>
          </a:p>
        </p:txBody>
      </p:sp>
      <p:sp>
        <p:nvSpPr>
          <p:cNvPr id="86" name="Google Shape;86;p16"/>
          <p:cNvSpPr txBox="1"/>
          <p:nvPr/>
        </p:nvSpPr>
        <p:spPr>
          <a:xfrm>
            <a:off x="3001938" y="4660575"/>
            <a:ext cx="31401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Chrome 76.0.3</a:t>
            </a:r>
            <a:endParaRPr sz="900"/>
          </a:p>
        </p:txBody>
      </p:sp>
      <p:sp>
        <p:nvSpPr>
          <p:cNvPr id="87" name="Google Shape;87;p16"/>
          <p:cNvSpPr txBox="1"/>
          <p:nvPr/>
        </p:nvSpPr>
        <p:spPr>
          <a:xfrm>
            <a:off x="5982563" y="4660575"/>
            <a:ext cx="31401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Firefox</a:t>
            </a: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68.0.2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50" y="628325"/>
            <a:ext cx="9057353" cy="45151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498600" y="93075"/>
            <a:ext cx="8146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APPLICATION OF PROV-DM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94" name="Google Shape;94;p17"/>
          <p:cNvCxnSpPr/>
          <p:nvPr/>
        </p:nvCxnSpPr>
        <p:spPr>
          <a:xfrm>
            <a:off x="1769275" y="702175"/>
            <a:ext cx="5598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/>
        </p:nvSpPr>
        <p:spPr>
          <a:xfrm>
            <a:off x="498600" y="93075"/>
            <a:ext cx="8146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Font typeface="Roboto Light"/>
              <a:buAutoNum type="arabicPeriod"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DATA FLOW VIEW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" name="Google Shape;100;p18"/>
          <p:cNvCxnSpPr/>
          <p:nvPr/>
        </p:nvCxnSpPr>
        <p:spPr>
          <a:xfrm>
            <a:off x="2410750" y="702175"/>
            <a:ext cx="419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5375"/>
            <a:ext cx="8839201" cy="3851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>
          <a:xfrm>
            <a:off x="498600" y="93075"/>
            <a:ext cx="8146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2. RESPONSIBILITY VIEW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7" name="Google Shape;107;p19"/>
          <p:cNvCxnSpPr/>
          <p:nvPr/>
        </p:nvCxnSpPr>
        <p:spPr>
          <a:xfrm>
            <a:off x="1960325" y="702175"/>
            <a:ext cx="5211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275" y="964575"/>
            <a:ext cx="5505804" cy="40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/>
        </p:nvSpPr>
        <p:spPr>
          <a:xfrm>
            <a:off x="498600" y="93075"/>
            <a:ext cx="8146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3. PROCESS FLOW VIEW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14" name="Google Shape;114;p20"/>
          <p:cNvCxnSpPr/>
          <p:nvPr/>
        </p:nvCxnSpPr>
        <p:spPr>
          <a:xfrm>
            <a:off x="2149650" y="702175"/>
            <a:ext cx="4899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79" y="812175"/>
            <a:ext cx="6813773" cy="433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/>
        </p:nvSpPr>
        <p:spPr>
          <a:xfrm>
            <a:off x="162225" y="93075"/>
            <a:ext cx="89124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IMPLEMENTATION IN ARTBASE</a:t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21" name="Google Shape;121;p21"/>
          <p:cNvCxnSpPr/>
          <p:nvPr/>
        </p:nvCxnSpPr>
        <p:spPr>
          <a:xfrm>
            <a:off x="1396425" y="690575"/>
            <a:ext cx="6509400" cy="11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500" y="634300"/>
            <a:ext cx="6700324" cy="441136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703475" y="4716050"/>
            <a:ext cx="76500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https://staging.catalog.rhizome.org/wiki/Main_Page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